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  <p:sldMasterId id="214748367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embeddedFontLst>
    <p:embeddedFont>
      <p:font typeface="Raleway"/>
      <p:regular r:id="rId36"/>
      <p:bold r:id="rId37"/>
      <p:italic r:id="rId38"/>
      <p:boldItalic r:id="rId39"/>
    </p:embeddedFont>
    <p:embeddedFont>
      <p:font typeface="Lat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20" Type="http://schemas.openxmlformats.org/officeDocument/2006/relationships/slide" Target="slides/slide14.xml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Lato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aleway-bold.fntdata"/><Relationship Id="rId14" Type="http://schemas.openxmlformats.org/officeDocument/2006/relationships/slide" Target="slides/slide8.xml"/><Relationship Id="rId36" Type="http://schemas.openxmlformats.org/officeDocument/2006/relationships/font" Target="fonts/Raleway-regular.fntdata"/><Relationship Id="rId17" Type="http://schemas.openxmlformats.org/officeDocument/2006/relationships/slide" Target="slides/slide11.xml"/><Relationship Id="rId39" Type="http://schemas.openxmlformats.org/officeDocument/2006/relationships/font" Target="fonts/Raleway-boldItalic.fntdata"/><Relationship Id="rId16" Type="http://schemas.openxmlformats.org/officeDocument/2006/relationships/slide" Target="slides/slide10.xml"/><Relationship Id="rId38" Type="http://schemas.openxmlformats.org/officeDocument/2006/relationships/font" Target="fonts/Raleway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edc3492762_0_10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edc3492762_0_10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edc3492762_0_10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edc3492762_0_10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edc3492762_0_10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edc3492762_0_10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edc3492762_0_10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edc3492762_0_10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2edc349276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2edc3492762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edc3492762_0_1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edc3492762_0_1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edc3492762_0_1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edc3492762_0_1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edc3492762_0_1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edc3492762_0_1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edc3492762_0_1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edc3492762_0_1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edc3492762_0_1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edc3492762_0_1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c140ab9ed8_0_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c140ab9ed8_0_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edc3492762_0_1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2edc3492762_0_1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edc3492762_0_8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edc3492762_0_8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2edc3492762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g2edc3492762_0_10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2edc3492762_0_1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2edc3492762_0_1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2ee6524dac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2ee6524dac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2edc3492762_0_10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2edc3492762_0_10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c13c0f05c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c13c0f05c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6bc9f1a80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6bc9f1a80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c13c0f05c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c13c0f05c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c13c0f05c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c13c0f05c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c140ab9ed8_0_1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c140ab9ed8_0_1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c140ab9ed8_0_1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c140ab9ed8_0_1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dc349276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2edc3492762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edc3492762_0_10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edc3492762_0_1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edc3492762_0_10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edc3492762_0_1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edc3492762_0_10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edc3492762_0_1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edc3492762_0_10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edc3492762_0_10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6" name="Google Shape;76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" name="Google Shape;80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89" name="Google Shape;89;p15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" name="Google Shape;91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2" name="Google Shape;92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" name="Google Shape;94;p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6" name="Google Shape;96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1" name="Google Shape;101;p16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" name="Google Shape;103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4" name="Google Shape;104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1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" name="Google Shape;107;p1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0" name="Google Shape;110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5" name="Google Shape;115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" name="Google Shape;117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9" name="Google Shape;119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" name="Google Shape;120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6" name="Google Shape;126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9" name="Google Shape;129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1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2" name="Google Shape;132;p1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1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9" name="Google Shape;139;p1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1" name="Google Shape;141;p1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" name="Google Shape;142;p19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144" name="Google Shape;144;p20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2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8" name="Google Shape;148;p2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2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2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0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" name="Google Shape;154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5" name="Google Shape;155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8" name="Google Shape;158;p21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9" name="Google Shape;159;p21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0" name="Google Shape;160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2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2" name="Google Shape;162;p2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4" name="Google Shape;164;p2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" name="Google Shape;167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8" name="Google Shape;168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" name="Google Shape;170;p2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1" name="Google Shape;171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2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3" name="Google Shape;173;p2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" name="Google Shape;178;p2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79" name="Google Shape;179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" name="Google Shape;181;p23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2" name="Google Shape;182;p2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3" name="Google Shape;183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4" name="Google Shape;184;p2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5" name="Google Shape;185;p2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2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90" name="Google Shape;190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2" name="Google Shape;192;p2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3" name="Google Shape;193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2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5" name="Google Shape;195;p2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6" name="Google Shape;196;p2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0" name="Google Shape;200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1" name="Google Shape;201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04" name="Google Shape;204;p2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5" name="Google Shape;205;p2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6" name="Google Shape;206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" name="Google Shape;207;p2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8" name="Google Shape;208;p2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2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2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6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13" name="Google Shape;213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4" name="Google Shape;214;p2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5" name="Google Shape;215;p2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2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220" name="Google Shape;220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27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3" name="Google Shape;223;p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" name="Google Shape;224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5" name="Google Shape;225;p2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6" name="Google Shape;226;p2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2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2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1" name="Google Shape;231;p2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2" name="Google Shape;232;p2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2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2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7" name="Google Shape;237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8" name="Google Shape;238;p29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9" name="Google Shape;239;p29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0" name="Google Shape;240;p29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3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3" name="Google Shape;243;p3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5" name="Google Shape;245;p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6" name="Google Shape;246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7" name="Google Shape;247;p3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8" name="Google Shape;248;p3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3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3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" name="Google Shape;3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81375" y="4711050"/>
            <a:ext cx="1065199" cy="31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1" name="Google Shape;51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4" name="Google Shape;54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8" name="Google Shape;58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" name="Google Shape;64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5" name="Google Shape;65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8" name="Google Shape;68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6.xml"/><Relationship Id="rId17" Type="http://schemas.openxmlformats.org/officeDocument/2006/relationships/theme" Target="../theme/theme3.xml"/><Relationship Id="rId1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6" name="Google Shape;8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7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medium.com/@pawel_dawczak/distributed-elixir-app-in-aws-pt2-5bd29aea922a" TargetMode="External"/><Relationship Id="rId4" Type="http://schemas.openxmlformats.org/officeDocument/2006/relationships/hyperlink" Target="https://medium.com/@vishwasacharya/mastering-docker-container-deployment-on-aws-expert-tips-tricks-5b73b36296aa" TargetMode="External"/><Relationship Id="rId5" Type="http://schemas.openxmlformats.org/officeDocument/2006/relationships/hyperlink" Target="https://aws.amazon.com/cli/" TargetMode="External"/><Relationship Id="rId6" Type="http://schemas.openxmlformats.org/officeDocument/2006/relationships/hyperlink" Target="https://docs.aws.amazon.com/cli/latest/reference/ec2/" TargetMode="External"/><Relationship Id="rId7" Type="http://schemas.openxmlformats.org/officeDocument/2006/relationships/hyperlink" Target="https://docs.aws.amazon.com/ec2/" TargetMode="External"/><Relationship Id="rId8" Type="http://schemas.openxmlformats.org/officeDocument/2006/relationships/hyperlink" Target="https://hexdocs.pm/phoenix/channels.html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1"/>
          <p:cNvSpPr txBox="1"/>
          <p:nvPr>
            <p:ph type="ctrTitle"/>
          </p:nvPr>
        </p:nvSpPr>
        <p:spPr>
          <a:xfrm>
            <a:off x="728175" y="1322450"/>
            <a:ext cx="75057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Build a small chat service and deploy it on Amazon </a:t>
            </a:r>
            <a:r>
              <a:rPr lang="en" sz="4600"/>
              <a:t>ec2</a:t>
            </a:r>
            <a:r>
              <a:rPr lang="en" sz="4600"/>
              <a:t> using AWS</a:t>
            </a:r>
            <a:endParaRPr sz="4600"/>
          </a:p>
        </p:txBody>
      </p:sp>
      <p:sp>
        <p:nvSpPr>
          <p:cNvPr id="256" name="Google Shape;256;p31"/>
          <p:cNvSpPr txBox="1"/>
          <p:nvPr>
            <p:ph idx="1" type="subTitle"/>
          </p:nvPr>
        </p:nvSpPr>
        <p:spPr>
          <a:xfrm>
            <a:off x="729627" y="36301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Tam Ly (On behalf of </a:t>
            </a:r>
            <a:r>
              <a:rPr lang="en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Ohhi.vn team )</a:t>
            </a:r>
            <a:endParaRPr sz="2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7" name="Google Shape;25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8125" y="4583049"/>
            <a:ext cx="1267125" cy="37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0"/>
          <p:cNvSpPr txBox="1"/>
          <p:nvPr>
            <p:ph type="title"/>
          </p:nvPr>
        </p:nvSpPr>
        <p:spPr>
          <a:xfrm>
            <a:off x="549721" y="579283"/>
            <a:ext cx="505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LiveView/Live Componnent</a:t>
            </a:r>
            <a:endParaRPr/>
          </a:p>
        </p:txBody>
      </p:sp>
      <p:pic>
        <p:nvPicPr>
          <p:cNvPr id="333" name="Google Shape;33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6450" y="1114475"/>
            <a:ext cx="6049876" cy="3881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1"/>
          <p:cNvSpPr txBox="1"/>
          <p:nvPr>
            <p:ph type="title"/>
          </p:nvPr>
        </p:nvSpPr>
        <p:spPr>
          <a:xfrm>
            <a:off x="549721" y="579283"/>
            <a:ext cx="505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Channels</a:t>
            </a:r>
            <a:endParaRPr/>
          </a:p>
        </p:txBody>
      </p:sp>
      <p:sp>
        <p:nvSpPr>
          <p:cNvPr id="339" name="Google Shape;339;p41"/>
          <p:cNvSpPr txBox="1"/>
          <p:nvPr>
            <p:ph idx="1" type="body"/>
          </p:nvPr>
        </p:nvSpPr>
        <p:spPr>
          <a:xfrm>
            <a:off x="727650" y="1340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Char char="●"/>
            </a:pPr>
            <a:r>
              <a:rPr lang="en" sz="15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Client side: app.js</a:t>
            </a:r>
            <a:endParaRPr sz="15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0D0D0D"/>
              </a:solidFill>
            </a:endParaRPr>
          </a:p>
        </p:txBody>
      </p:sp>
      <p:pic>
        <p:nvPicPr>
          <p:cNvPr id="340" name="Google Shape;34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18" y="2101125"/>
            <a:ext cx="9070768" cy="245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2"/>
          <p:cNvSpPr txBox="1"/>
          <p:nvPr>
            <p:ph type="title"/>
          </p:nvPr>
        </p:nvSpPr>
        <p:spPr>
          <a:xfrm>
            <a:off x="549721" y="579283"/>
            <a:ext cx="505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Channels</a:t>
            </a:r>
            <a:endParaRPr/>
          </a:p>
        </p:txBody>
      </p:sp>
      <p:sp>
        <p:nvSpPr>
          <p:cNvPr id="346" name="Google Shape;346;p42"/>
          <p:cNvSpPr txBox="1"/>
          <p:nvPr>
            <p:ph idx="1" type="body"/>
          </p:nvPr>
        </p:nvSpPr>
        <p:spPr>
          <a:xfrm>
            <a:off x="727650" y="1340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Char char="●"/>
            </a:pPr>
            <a:r>
              <a:rPr lang="en" sz="15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Socket channel user_socket.ex</a:t>
            </a:r>
            <a:endParaRPr sz="15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0D0D0D"/>
              </a:solidFill>
            </a:endParaRPr>
          </a:p>
        </p:txBody>
      </p:sp>
      <p:pic>
        <p:nvPicPr>
          <p:cNvPr id="347" name="Google Shape;34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625" y="1748475"/>
            <a:ext cx="5267926" cy="335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3"/>
          <p:cNvSpPr txBox="1"/>
          <p:nvPr>
            <p:ph type="title"/>
          </p:nvPr>
        </p:nvSpPr>
        <p:spPr>
          <a:xfrm>
            <a:off x="549721" y="579283"/>
            <a:ext cx="505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Channels</a:t>
            </a:r>
            <a:endParaRPr/>
          </a:p>
        </p:txBody>
      </p:sp>
      <p:sp>
        <p:nvSpPr>
          <p:cNvPr id="353" name="Google Shape;353;p43"/>
          <p:cNvSpPr txBox="1"/>
          <p:nvPr>
            <p:ph idx="1" type="body"/>
          </p:nvPr>
        </p:nvSpPr>
        <p:spPr>
          <a:xfrm>
            <a:off x="727650" y="1340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500"/>
              <a:buChar char="●"/>
            </a:pPr>
            <a:r>
              <a:rPr lang="en" sz="15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Server</a:t>
            </a:r>
            <a:r>
              <a:rPr lang="en" sz="15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 side: game_channel.ex, join/3 callback</a:t>
            </a:r>
            <a:endParaRPr sz="1500">
              <a:solidFill>
                <a:srgbClr val="0D0D0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0D0D0D"/>
              </a:solidFill>
            </a:endParaRPr>
          </a:p>
        </p:txBody>
      </p:sp>
      <p:pic>
        <p:nvPicPr>
          <p:cNvPr id="354" name="Google Shape;35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25" y="1670225"/>
            <a:ext cx="6260349" cy="343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44"/>
          <p:cNvPicPr preferRelativeResize="0"/>
          <p:nvPr/>
        </p:nvPicPr>
        <p:blipFill rotWithShape="1">
          <a:blip r:embed="rId3">
            <a:alphaModFix/>
          </a:blip>
          <a:srcRect b="0" l="11670" r="-11669" t="0"/>
          <a:stretch/>
        </p:blipFill>
        <p:spPr>
          <a:xfrm>
            <a:off x="0" y="0"/>
            <a:ext cx="1027794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44"/>
          <p:cNvSpPr/>
          <p:nvPr/>
        </p:nvSpPr>
        <p:spPr>
          <a:xfrm>
            <a:off x="7318618" y="0"/>
            <a:ext cx="1825500" cy="5143500"/>
          </a:xfrm>
          <a:prstGeom prst="rect">
            <a:avLst/>
          </a:prstGeom>
          <a:solidFill>
            <a:srgbClr val="E9784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61" name="Google Shape;361;p44"/>
          <p:cNvGrpSpPr/>
          <p:nvPr/>
        </p:nvGrpSpPr>
        <p:grpSpPr>
          <a:xfrm>
            <a:off x="7318603" y="68"/>
            <a:ext cx="1024497" cy="1024497"/>
            <a:chOff x="7034359" y="1715406"/>
            <a:chExt cx="1717802" cy="1717801"/>
          </a:xfrm>
        </p:grpSpPr>
        <p:sp>
          <p:nvSpPr>
            <p:cNvPr id="362" name="Google Shape;362;p44"/>
            <p:cNvSpPr/>
            <p:nvPr/>
          </p:nvSpPr>
          <p:spPr>
            <a:xfrm rot="-5400000">
              <a:off x="7897612" y="1730261"/>
              <a:ext cx="869400" cy="839700"/>
            </a:xfrm>
            <a:prstGeom prst="rtTriangle">
              <a:avLst/>
            </a:pr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44"/>
            <p:cNvSpPr/>
            <p:nvPr/>
          </p:nvSpPr>
          <p:spPr>
            <a:xfrm>
              <a:off x="7912462" y="2584807"/>
              <a:ext cx="832500" cy="848400"/>
            </a:xfrm>
            <a:prstGeom prst="rtTriangle">
              <a:avLst/>
            </a:pr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44"/>
            <p:cNvSpPr/>
            <p:nvPr/>
          </p:nvSpPr>
          <p:spPr>
            <a:xfrm rot="5400000">
              <a:off x="7045081" y="2574305"/>
              <a:ext cx="848400" cy="869400"/>
            </a:xfrm>
            <a:prstGeom prst="rtTriangle">
              <a:avLst/>
            </a:pr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44"/>
            <p:cNvSpPr/>
            <p:nvPr/>
          </p:nvSpPr>
          <p:spPr>
            <a:xfrm rot="10800000">
              <a:off x="7034359" y="1715406"/>
              <a:ext cx="878100" cy="869400"/>
            </a:xfrm>
            <a:prstGeom prst="rtTriangle">
              <a:avLst/>
            </a:pr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6" name="Google Shape;366;p44"/>
          <p:cNvGrpSpPr/>
          <p:nvPr/>
        </p:nvGrpSpPr>
        <p:grpSpPr>
          <a:xfrm>
            <a:off x="7322512" y="1028862"/>
            <a:ext cx="1026765" cy="1015803"/>
            <a:chOff x="7038788" y="3433044"/>
            <a:chExt cx="1721605" cy="1703225"/>
          </a:xfrm>
        </p:grpSpPr>
        <p:sp>
          <p:nvSpPr>
            <p:cNvPr id="367" name="Google Shape;367;p44"/>
            <p:cNvSpPr/>
            <p:nvPr/>
          </p:nvSpPr>
          <p:spPr>
            <a:xfrm>
              <a:off x="7040913" y="3433101"/>
              <a:ext cx="1719480" cy="1703013"/>
            </a:xfrm>
            <a:custGeom>
              <a:rect b="b" l="l" r="r" t="t"/>
              <a:pathLst>
                <a:path extrusionOk="0" h="2285924" w="2277457">
                  <a:moveTo>
                    <a:pt x="356" y="0"/>
                  </a:moveTo>
                  <a:lnTo>
                    <a:pt x="1137892" y="0"/>
                  </a:lnTo>
                  <a:lnTo>
                    <a:pt x="1143371" y="108497"/>
                  </a:lnTo>
                  <a:cubicBezTo>
                    <a:pt x="1201245" y="678371"/>
                    <a:pt x="1682522" y="1123076"/>
                    <a:pt x="2267664" y="1123076"/>
                  </a:cubicBezTo>
                  <a:lnTo>
                    <a:pt x="2277457" y="1122582"/>
                  </a:lnTo>
                  <a:lnTo>
                    <a:pt x="2277457" y="2285924"/>
                  </a:lnTo>
                  <a:lnTo>
                    <a:pt x="2045941" y="2274233"/>
                  </a:lnTo>
                  <a:cubicBezTo>
                    <a:pt x="896767" y="2157528"/>
                    <a:pt x="0" y="1187014"/>
                    <a:pt x="0" y="7049"/>
                  </a:cubicBezTo>
                  <a:close/>
                </a:path>
              </a:pathLst>
            </a:cu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44"/>
            <p:cNvSpPr/>
            <p:nvPr/>
          </p:nvSpPr>
          <p:spPr>
            <a:xfrm>
              <a:off x="7038788" y="3433044"/>
              <a:ext cx="1703834" cy="1703225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871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9" name="Google Shape;369;p44"/>
          <p:cNvGrpSpPr/>
          <p:nvPr/>
        </p:nvGrpSpPr>
        <p:grpSpPr>
          <a:xfrm>
            <a:off x="8344442" y="2044580"/>
            <a:ext cx="1024483" cy="1025936"/>
            <a:chOff x="8757461" y="5138738"/>
            <a:chExt cx="1717778" cy="1720214"/>
          </a:xfrm>
        </p:grpSpPr>
        <p:sp>
          <p:nvSpPr>
            <p:cNvPr id="370" name="Google Shape;370;p44"/>
            <p:cNvSpPr/>
            <p:nvPr/>
          </p:nvSpPr>
          <p:spPr>
            <a:xfrm>
              <a:off x="8757461" y="5138738"/>
              <a:ext cx="860107" cy="1720214"/>
            </a:xfrm>
            <a:custGeom>
              <a:rect b="b" l="l" r="r" t="t"/>
              <a:pathLst>
                <a:path extrusionOk="0" h="2285999" w="1143000">
                  <a:moveTo>
                    <a:pt x="0" y="0"/>
                  </a:moveTo>
                  <a:cubicBezTo>
                    <a:pt x="631261" y="0"/>
                    <a:pt x="1143000" y="511739"/>
                    <a:pt x="1143000" y="1143000"/>
                  </a:cubicBezTo>
                  <a:cubicBezTo>
                    <a:pt x="1143000" y="1734807"/>
                    <a:pt x="693229" y="2221566"/>
                    <a:pt x="116865" y="2280099"/>
                  </a:cubicBezTo>
                  <a:lnTo>
                    <a:pt x="20" y="2285999"/>
                  </a:lnTo>
                  <a:lnTo>
                    <a:pt x="0" y="2285999"/>
                  </a:lnTo>
                  <a:close/>
                </a:path>
              </a:pathLst>
            </a:cu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44"/>
            <p:cNvSpPr/>
            <p:nvPr/>
          </p:nvSpPr>
          <p:spPr>
            <a:xfrm flipH="1">
              <a:off x="9615132" y="5138738"/>
              <a:ext cx="860107" cy="1720214"/>
            </a:xfrm>
            <a:custGeom>
              <a:rect b="b" l="l" r="r" t="t"/>
              <a:pathLst>
                <a:path extrusionOk="0" h="2285999" w="1143000">
                  <a:moveTo>
                    <a:pt x="0" y="0"/>
                  </a:moveTo>
                  <a:cubicBezTo>
                    <a:pt x="631261" y="0"/>
                    <a:pt x="1143000" y="511739"/>
                    <a:pt x="1143000" y="1143000"/>
                  </a:cubicBezTo>
                  <a:cubicBezTo>
                    <a:pt x="1143000" y="1734807"/>
                    <a:pt x="693229" y="2221566"/>
                    <a:pt x="116865" y="2280099"/>
                  </a:cubicBezTo>
                  <a:lnTo>
                    <a:pt x="20" y="2285999"/>
                  </a:lnTo>
                  <a:lnTo>
                    <a:pt x="0" y="2285999"/>
                  </a:lnTo>
                  <a:close/>
                </a:path>
              </a:pathLst>
            </a:cu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2" name="Google Shape;372;p44"/>
          <p:cNvGrpSpPr/>
          <p:nvPr/>
        </p:nvGrpSpPr>
        <p:grpSpPr>
          <a:xfrm>
            <a:off x="7317562" y="3092856"/>
            <a:ext cx="1051492" cy="1048183"/>
            <a:chOff x="7038017" y="5132813"/>
            <a:chExt cx="1731705" cy="1726257"/>
          </a:xfrm>
        </p:grpSpPr>
        <p:sp>
          <p:nvSpPr>
            <p:cNvPr id="373" name="Google Shape;373;p44"/>
            <p:cNvSpPr/>
            <p:nvPr/>
          </p:nvSpPr>
          <p:spPr>
            <a:xfrm rot="5400000">
              <a:off x="7051923" y="5132814"/>
              <a:ext cx="1717800" cy="1717800"/>
            </a:xfrm>
            <a:prstGeom prst="rtTriangle">
              <a:avLst/>
            </a:pr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44"/>
            <p:cNvSpPr/>
            <p:nvPr/>
          </p:nvSpPr>
          <p:spPr>
            <a:xfrm rot="5400000">
              <a:off x="7028463" y="5142367"/>
              <a:ext cx="870720" cy="851613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44"/>
            <p:cNvSpPr/>
            <p:nvPr/>
          </p:nvSpPr>
          <p:spPr>
            <a:xfrm rot="-5400000">
              <a:off x="7911279" y="6002306"/>
              <a:ext cx="856256" cy="857271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44"/>
            <p:cNvSpPr/>
            <p:nvPr/>
          </p:nvSpPr>
          <p:spPr>
            <a:xfrm>
              <a:off x="7521075" y="5607249"/>
              <a:ext cx="758400" cy="758400"/>
            </a:xfrm>
            <a:prstGeom prst="ellipse">
              <a:avLst/>
            </a:prstGeom>
            <a:solidFill>
              <a:srgbClr val="E871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7" name="Google Shape;377;p44"/>
          <p:cNvGrpSpPr/>
          <p:nvPr/>
        </p:nvGrpSpPr>
        <p:grpSpPr>
          <a:xfrm>
            <a:off x="8344423" y="4127792"/>
            <a:ext cx="1026765" cy="1015803"/>
            <a:chOff x="7038788" y="3433044"/>
            <a:chExt cx="1721605" cy="1703225"/>
          </a:xfrm>
        </p:grpSpPr>
        <p:sp>
          <p:nvSpPr>
            <p:cNvPr id="378" name="Google Shape;378;p44"/>
            <p:cNvSpPr/>
            <p:nvPr/>
          </p:nvSpPr>
          <p:spPr>
            <a:xfrm>
              <a:off x="7040913" y="3433101"/>
              <a:ext cx="1719480" cy="1703013"/>
            </a:xfrm>
            <a:custGeom>
              <a:rect b="b" l="l" r="r" t="t"/>
              <a:pathLst>
                <a:path extrusionOk="0" h="2285924" w="2277457">
                  <a:moveTo>
                    <a:pt x="356" y="0"/>
                  </a:moveTo>
                  <a:lnTo>
                    <a:pt x="1137892" y="0"/>
                  </a:lnTo>
                  <a:lnTo>
                    <a:pt x="1143371" y="108497"/>
                  </a:lnTo>
                  <a:cubicBezTo>
                    <a:pt x="1201245" y="678371"/>
                    <a:pt x="1682522" y="1123076"/>
                    <a:pt x="2267664" y="1123076"/>
                  </a:cubicBezTo>
                  <a:lnTo>
                    <a:pt x="2277457" y="1122582"/>
                  </a:lnTo>
                  <a:lnTo>
                    <a:pt x="2277457" y="2285924"/>
                  </a:lnTo>
                  <a:lnTo>
                    <a:pt x="2045941" y="2274233"/>
                  </a:lnTo>
                  <a:cubicBezTo>
                    <a:pt x="896767" y="2157528"/>
                    <a:pt x="0" y="1187014"/>
                    <a:pt x="0" y="7049"/>
                  </a:cubicBezTo>
                  <a:close/>
                </a:path>
              </a:pathLst>
            </a:cu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44"/>
            <p:cNvSpPr/>
            <p:nvPr/>
          </p:nvSpPr>
          <p:spPr>
            <a:xfrm>
              <a:off x="7038788" y="3433044"/>
              <a:ext cx="1703834" cy="1703225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871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0" name="Google Shape;380;p44"/>
          <p:cNvSpPr txBox="1"/>
          <p:nvPr/>
        </p:nvSpPr>
        <p:spPr>
          <a:xfrm>
            <a:off x="27182" y="-33340"/>
            <a:ext cx="5256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Use Cases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</p:txBody>
      </p:sp>
      <p:sp>
        <p:nvSpPr>
          <p:cNvPr id="386" name="Google Shape;386;p4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User joins room.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User sends message.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Add user to room.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User leaves room.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6"/>
          <p:cNvSpPr txBox="1"/>
          <p:nvPr>
            <p:ph type="title"/>
          </p:nvPr>
        </p:nvSpPr>
        <p:spPr>
          <a:xfrm>
            <a:off x="549721" y="426883"/>
            <a:ext cx="505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user joins room</a:t>
            </a:r>
            <a:endParaRPr/>
          </a:p>
        </p:txBody>
      </p:sp>
      <p:pic>
        <p:nvPicPr>
          <p:cNvPr id="392" name="Google Shape;39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325" y="878900"/>
            <a:ext cx="7794949" cy="3851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7"/>
          <p:cNvSpPr txBox="1"/>
          <p:nvPr>
            <p:ph type="title"/>
          </p:nvPr>
        </p:nvSpPr>
        <p:spPr>
          <a:xfrm>
            <a:off x="549721" y="426883"/>
            <a:ext cx="505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</a:t>
            </a:r>
            <a:r>
              <a:rPr lang="en"/>
              <a:t> user joins room</a:t>
            </a:r>
            <a:endParaRPr/>
          </a:p>
        </p:txBody>
      </p:sp>
      <p:pic>
        <p:nvPicPr>
          <p:cNvPr id="398" name="Google Shape;39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00" y="931675"/>
            <a:ext cx="9031526" cy="367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8"/>
          <p:cNvSpPr txBox="1"/>
          <p:nvPr>
            <p:ph type="title"/>
          </p:nvPr>
        </p:nvSpPr>
        <p:spPr>
          <a:xfrm>
            <a:off x="549721" y="426883"/>
            <a:ext cx="505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 sends message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4" name="Google Shape;40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074928"/>
            <a:ext cx="8991601" cy="3393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9"/>
          <p:cNvSpPr txBox="1"/>
          <p:nvPr>
            <p:ph type="title"/>
          </p:nvPr>
        </p:nvSpPr>
        <p:spPr>
          <a:xfrm>
            <a:off x="549721" y="426883"/>
            <a:ext cx="505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user to room</a:t>
            </a:r>
            <a:endParaRPr/>
          </a:p>
        </p:txBody>
      </p:sp>
      <p:pic>
        <p:nvPicPr>
          <p:cNvPr id="410" name="Google Shape;41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995" y="885875"/>
            <a:ext cx="8665405" cy="379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63" name="Google Shape;263;p32"/>
          <p:cNvSpPr txBox="1"/>
          <p:nvPr>
            <p:ph idx="1" type="body"/>
          </p:nvPr>
        </p:nvSpPr>
        <p:spPr>
          <a:xfrm>
            <a:off x="729450" y="2078875"/>
            <a:ext cx="7688700" cy="21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Introduction.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rchitecture.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 cases.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Demo (Locally).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EC2 Amazon AWS?.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Demo ( EC2 instance).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 &amp; A.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0"/>
          <p:cNvSpPr txBox="1"/>
          <p:nvPr>
            <p:ph type="title"/>
          </p:nvPr>
        </p:nvSpPr>
        <p:spPr>
          <a:xfrm>
            <a:off x="549724" y="426875"/>
            <a:ext cx="3260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leaves room</a:t>
            </a:r>
            <a:endParaRPr/>
          </a:p>
        </p:txBody>
      </p:sp>
      <p:pic>
        <p:nvPicPr>
          <p:cNvPr id="416" name="Google Shape;41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625" y="848650"/>
            <a:ext cx="8242877" cy="3820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1"/>
          <p:cNvSpPr txBox="1"/>
          <p:nvPr>
            <p:ph type="ctrTitle"/>
          </p:nvPr>
        </p:nvSpPr>
        <p:spPr>
          <a:xfrm>
            <a:off x="729450" y="1322450"/>
            <a:ext cx="7688100" cy="10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000000"/>
                </a:solidFill>
              </a:rPr>
              <a:t>Demo (Locally)</a:t>
            </a:r>
            <a:endParaRPr sz="4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building, skyscraper&#10;&#10;Description automatically generated" id="426" name="Google Shape;426;p52"/>
          <p:cNvPicPr preferRelativeResize="0"/>
          <p:nvPr/>
        </p:nvPicPr>
        <p:blipFill rotWithShape="1">
          <a:blip r:embed="rId3">
            <a:alphaModFix/>
          </a:blip>
          <a:srcRect b="38626" l="10936" r="0" t="2445"/>
          <a:stretch/>
        </p:blipFill>
        <p:spPr>
          <a:xfrm>
            <a:off x="0" y="0"/>
            <a:ext cx="81438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52"/>
          <p:cNvSpPr/>
          <p:nvPr/>
        </p:nvSpPr>
        <p:spPr>
          <a:xfrm>
            <a:off x="7318618" y="0"/>
            <a:ext cx="1825500" cy="5143500"/>
          </a:xfrm>
          <a:prstGeom prst="rect">
            <a:avLst/>
          </a:prstGeom>
          <a:solidFill>
            <a:srgbClr val="E9784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52"/>
          <p:cNvSpPr txBox="1"/>
          <p:nvPr/>
        </p:nvSpPr>
        <p:spPr>
          <a:xfrm>
            <a:off x="122757" y="252035"/>
            <a:ext cx="5256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ec2 Amazon AWS 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429" name="Google Shape;429;p52"/>
          <p:cNvGrpSpPr/>
          <p:nvPr/>
        </p:nvGrpSpPr>
        <p:grpSpPr>
          <a:xfrm>
            <a:off x="7318603" y="68"/>
            <a:ext cx="1024497" cy="1024497"/>
            <a:chOff x="7034359" y="1715406"/>
            <a:chExt cx="1717802" cy="1717801"/>
          </a:xfrm>
        </p:grpSpPr>
        <p:sp>
          <p:nvSpPr>
            <p:cNvPr id="430" name="Google Shape;430;p52"/>
            <p:cNvSpPr/>
            <p:nvPr/>
          </p:nvSpPr>
          <p:spPr>
            <a:xfrm rot="-5400000">
              <a:off x="7897612" y="1730261"/>
              <a:ext cx="869400" cy="839700"/>
            </a:xfrm>
            <a:prstGeom prst="rtTriangle">
              <a:avLst/>
            </a:pr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52"/>
            <p:cNvSpPr/>
            <p:nvPr/>
          </p:nvSpPr>
          <p:spPr>
            <a:xfrm>
              <a:off x="7912462" y="2584807"/>
              <a:ext cx="832500" cy="848400"/>
            </a:xfrm>
            <a:prstGeom prst="rtTriangle">
              <a:avLst/>
            </a:pr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52"/>
            <p:cNvSpPr/>
            <p:nvPr/>
          </p:nvSpPr>
          <p:spPr>
            <a:xfrm rot="5400000">
              <a:off x="7045081" y="2574305"/>
              <a:ext cx="848400" cy="869400"/>
            </a:xfrm>
            <a:prstGeom prst="rtTriangle">
              <a:avLst/>
            </a:pr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52"/>
            <p:cNvSpPr/>
            <p:nvPr/>
          </p:nvSpPr>
          <p:spPr>
            <a:xfrm rot="10800000">
              <a:off x="7034359" y="1715406"/>
              <a:ext cx="878100" cy="869400"/>
            </a:xfrm>
            <a:prstGeom prst="rtTriangle">
              <a:avLst/>
            </a:pr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4" name="Google Shape;434;p52"/>
          <p:cNvGrpSpPr/>
          <p:nvPr/>
        </p:nvGrpSpPr>
        <p:grpSpPr>
          <a:xfrm>
            <a:off x="7322512" y="1028862"/>
            <a:ext cx="1026765" cy="1015803"/>
            <a:chOff x="7038788" y="3433044"/>
            <a:chExt cx="1721605" cy="1703225"/>
          </a:xfrm>
        </p:grpSpPr>
        <p:sp>
          <p:nvSpPr>
            <p:cNvPr id="435" name="Google Shape;435;p52"/>
            <p:cNvSpPr/>
            <p:nvPr/>
          </p:nvSpPr>
          <p:spPr>
            <a:xfrm>
              <a:off x="7040913" y="3433101"/>
              <a:ext cx="1719480" cy="1703013"/>
            </a:xfrm>
            <a:custGeom>
              <a:rect b="b" l="l" r="r" t="t"/>
              <a:pathLst>
                <a:path extrusionOk="0" h="2285924" w="2277457">
                  <a:moveTo>
                    <a:pt x="356" y="0"/>
                  </a:moveTo>
                  <a:lnTo>
                    <a:pt x="1137892" y="0"/>
                  </a:lnTo>
                  <a:lnTo>
                    <a:pt x="1143371" y="108497"/>
                  </a:lnTo>
                  <a:cubicBezTo>
                    <a:pt x="1201245" y="678371"/>
                    <a:pt x="1682522" y="1123076"/>
                    <a:pt x="2267664" y="1123076"/>
                  </a:cubicBezTo>
                  <a:lnTo>
                    <a:pt x="2277457" y="1122582"/>
                  </a:lnTo>
                  <a:lnTo>
                    <a:pt x="2277457" y="2285924"/>
                  </a:lnTo>
                  <a:lnTo>
                    <a:pt x="2045941" y="2274233"/>
                  </a:lnTo>
                  <a:cubicBezTo>
                    <a:pt x="896767" y="2157528"/>
                    <a:pt x="0" y="1187014"/>
                    <a:pt x="0" y="7049"/>
                  </a:cubicBezTo>
                  <a:close/>
                </a:path>
              </a:pathLst>
            </a:cu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52"/>
            <p:cNvSpPr/>
            <p:nvPr/>
          </p:nvSpPr>
          <p:spPr>
            <a:xfrm>
              <a:off x="7038788" y="3433044"/>
              <a:ext cx="1703834" cy="1703225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871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7" name="Google Shape;437;p52"/>
          <p:cNvGrpSpPr/>
          <p:nvPr/>
        </p:nvGrpSpPr>
        <p:grpSpPr>
          <a:xfrm>
            <a:off x="8344197" y="2044533"/>
            <a:ext cx="799626" cy="1025936"/>
            <a:chOff x="8757461" y="5138738"/>
            <a:chExt cx="1717778" cy="1720214"/>
          </a:xfrm>
        </p:grpSpPr>
        <p:sp>
          <p:nvSpPr>
            <p:cNvPr id="438" name="Google Shape;438;p52"/>
            <p:cNvSpPr/>
            <p:nvPr/>
          </p:nvSpPr>
          <p:spPr>
            <a:xfrm>
              <a:off x="8757461" y="5138738"/>
              <a:ext cx="860107" cy="1720214"/>
            </a:xfrm>
            <a:custGeom>
              <a:rect b="b" l="l" r="r" t="t"/>
              <a:pathLst>
                <a:path extrusionOk="0" h="2285999" w="1143000">
                  <a:moveTo>
                    <a:pt x="0" y="0"/>
                  </a:moveTo>
                  <a:cubicBezTo>
                    <a:pt x="631261" y="0"/>
                    <a:pt x="1143000" y="511739"/>
                    <a:pt x="1143000" y="1143000"/>
                  </a:cubicBezTo>
                  <a:cubicBezTo>
                    <a:pt x="1143000" y="1734807"/>
                    <a:pt x="693229" y="2221566"/>
                    <a:pt x="116865" y="2280099"/>
                  </a:cubicBezTo>
                  <a:lnTo>
                    <a:pt x="20" y="2285999"/>
                  </a:lnTo>
                  <a:lnTo>
                    <a:pt x="0" y="2285999"/>
                  </a:lnTo>
                  <a:close/>
                </a:path>
              </a:pathLst>
            </a:cu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52"/>
            <p:cNvSpPr/>
            <p:nvPr/>
          </p:nvSpPr>
          <p:spPr>
            <a:xfrm flipH="1">
              <a:off x="9615132" y="5138738"/>
              <a:ext cx="860107" cy="1720214"/>
            </a:xfrm>
            <a:custGeom>
              <a:rect b="b" l="l" r="r" t="t"/>
              <a:pathLst>
                <a:path extrusionOk="0" h="2285999" w="1143000">
                  <a:moveTo>
                    <a:pt x="0" y="0"/>
                  </a:moveTo>
                  <a:cubicBezTo>
                    <a:pt x="631261" y="0"/>
                    <a:pt x="1143000" y="511739"/>
                    <a:pt x="1143000" y="1143000"/>
                  </a:cubicBezTo>
                  <a:cubicBezTo>
                    <a:pt x="1143000" y="1734807"/>
                    <a:pt x="693229" y="2221566"/>
                    <a:pt x="116865" y="2280099"/>
                  </a:cubicBezTo>
                  <a:lnTo>
                    <a:pt x="20" y="2285999"/>
                  </a:lnTo>
                  <a:lnTo>
                    <a:pt x="0" y="2285999"/>
                  </a:lnTo>
                  <a:close/>
                </a:path>
              </a:pathLst>
            </a:cu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0" name="Google Shape;440;p52"/>
          <p:cNvGrpSpPr/>
          <p:nvPr/>
        </p:nvGrpSpPr>
        <p:grpSpPr>
          <a:xfrm>
            <a:off x="7317562" y="3092856"/>
            <a:ext cx="1051492" cy="1048183"/>
            <a:chOff x="7038017" y="5132813"/>
            <a:chExt cx="1731705" cy="1726257"/>
          </a:xfrm>
        </p:grpSpPr>
        <p:sp>
          <p:nvSpPr>
            <p:cNvPr id="441" name="Google Shape;441;p52"/>
            <p:cNvSpPr/>
            <p:nvPr/>
          </p:nvSpPr>
          <p:spPr>
            <a:xfrm rot="5400000">
              <a:off x="7051923" y="5132814"/>
              <a:ext cx="1717800" cy="1717800"/>
            </a:xfrm>
            <a:prstGeom prst="rtTriangle">
              <a:avLst/>
            </a:pr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52"/>
            <p:cNvSpPr/>
            <p:nvPr/>
          </p:nvSpPr>
          <p:spPr>
            <a:xfrm rot="5400000">
              <a:off x="7028463" y="5142367"/>
              <a:ext cx="870720" cy="851613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52"/>
            <p:cNvSpPr/>
            <p:nvPr/>
          </p:nvSpPr>
          <p:spPr>
            <a:xfrm rot="-5400000">
              <a:off x="7911279" y="6002306"/>
              <a:ext cx="856256" cy="857271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52"/>
            <p:cNvSpPr/>
            <p:nvPr/>
          </p:nvSpPr>
          <p:spPr>
            <a:xfrm>
              <a:off x="7521075" y="5607249"/>
              <a:ext cx="758400" cy="758400"/>
            </a:xfrm>
            <a:prstGeom prst="ellipse">
              <a:avLst/>
            </a:prstGeom>
            <a:solidFill>
              <a:srgbClr val="E871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5" name="Google Shape;445;p52"/>
          <p:cNvGrpSpPr/>
          <p:nvPr/>
        </p:nvGrpSpPr>
        <p:grpSpPr>
          <a:xfrm>
            <a:off x="8143873" y="4141042"/>
            <a:ext cx="1026765" cy="1015803"/>
            <a:chOff x="7038788" y="3433044"/>
            <a:chExt cx="1721605" cy="1703225"/>
          </a:xfrm>
        </p:grpSpPr>
        <p:sp>
          <p:nvSpPr>
            <p:cNvPr id="446" name="Google Shape;446;p52"/>
            <p:cNvSpPr/>
            <p:nvPr/>
          </p:nvSpPr>
          <p:spPr>
            <a:xfrm>
              <a:off x="7040913" y="3433101"/>
              <a:ext cx="1719480" cy="1703013"/>
            </a:xfrm>
            <a:custGeom>
              <a:rect b="b" l="l" r="r" t="t"/>
              <a:pathLst>
                <a:path extrusionOk="0" h="2285924" w="2277457">
                  <a:moveTo>
                    <a:pt x="356" y="0"/>
                  </a:moveTo>
                  <a:lnTo>
                    <a:pt x="1137892" y="0"/>
                  </a:lnTo>
                  <a:lnTo>
                    <a:pt x="1143371" y="108497"/>
                  </a:lnTo>
                  <a:cubicBezTo>
                    <a:pt x="1201245" y="678371"/>
                    <a:pt x="1682522" y="1123076"/>
                    <a:pt x="2267664" y="1123076"/>
                  </a:cubicBezTo>
                  <a:lnTo>
                    <a:pt x="2277457" y="1122582"/>
                  </a:lnTo>
                  <a:lnTo>
                    <a:pt x="2277457" y="2285924"/>
                  </a:lnTo>
                  <a:lnTo>
                    <a:pt x="2045941" y="2274233"/>
                  </a:lnTo>
                  <a:cubicBezTo>
                    <a:pt x="896767" y="2157528"/>
                    <a:pt x="0" y="1187014"/>
                    <a:pt x="0" y="7049"/>
                  </a:cubicBezTo>
                  <a:close/>
                </a:path>
              </a:pathLst>
            </a:cu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52"/>
            <p:cNvSpPr/>
            <p:nvPr/>
          </p:nvSpPr>
          <p:spPr>
            <a:xfrm>
              <a:off x="7038788" y="3433044"/>
              <a:ext cx="1703834" cy="1703225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871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3"/>
          <p:cNvSpPr txBox="1"/>
          <p:nvPr>
            <p:ph type="title"/>
          </p:nvPr>
        </p:nvSpPr>
        <p:spPr>
          <a:xfrm>
            <a:off x="603974" y="1303700"/>
            <a:ext cx="3260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ec2 Amazon AWS?</a:t>
            </a:r>
            <a:endParaRPr/>
          </a:p>
        </p:txBody>
      </p:sp>
      <p:sp>
        <p:nvSpPr>
          <p:cNvPr id="453" name="Google Shape;453;p5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Amazon Elastic Compute Cloud (Amazon EC2) is a web service from Amazon Web Services (AWS) that allows users to create and run virtual machines (instances) in the cloud.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EC2 provides secure, resizable computing capacity, or servers, in Amazon's data centers that can be used to build and host software systems.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54"/>
          <p:cNvSpPr txBox="1"/>
          <p:nvPr>
            <p:ph type="title"/>
          </p:nvPr>
        </p:nvSpPr>
        <p:spPr>
          <a:xfrm>
            <a:off x="603975" y="1303700"/>
            <a:ext cx="5036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run app in ec2 instance</a:t>
            </a:r>
            <a:endParaRPr/>
          </a:p>
        </p:txBody>
      </p:sp>
      <p:sp>
        <p:nvSpPr>
          <p:cNvPr id="459" name="Google Shape;459;p5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97826"/>
              </a:lnSpc>
              <a:spcBef>
                <a:spcPts val="45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2424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Creating an Amazon EC2 instanc</a:t>
            </a:r>
            <a:r>
              <a:rPr lang="en" sz="1500">
                <a:solidFill>
                  <a:srgbClr val="2424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e.</a:t>
            </a:r>
            <a:endParaRPr sz="1500">
              <a:solidFill>
                <a:srgbClr val="2424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97826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2424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Installing Docker on Amazon EC2.</a:t>
            </a:r>
            <a:endParaRPr sz="1500">
              <a:solidFill>
                <a:srgbClr val="2424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97826"/>
              </a:lnSpc>
              <a:spcBef>
                <a:spcPts val="0"/>
              </a:spcBef>
              <a:spcAft>
                <a:spcPts val="0"/>
              </a:spcAft>
              <a:buClr>
                <a:srgbClr val="242424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2424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Building a Docker Image to tar file and copy to EC2 intances.</a:t>
            </a:r>
            <a:endParaRPr sz="1500">
              <a:solidFill>
                <a:srgbClr val="2424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42424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2424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Configure public IPv4 address of your EC2 instance to access web app in docker container.</a:t>
            </a:r>
            <a:endParaRPr sz="1500">
              <a:solidFill>
                <a:srgbClr val="2424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242424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2424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Using Docker compose to start containers based on image.</a:t>
            </a:r>
            <a:endParaRPr sz="1500">
              <a:solidFill>
                <a:srgbClr val="2424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5"/>
          <p:cNvSpPr txBox="1"/>
          <p:nvPr>
            <p:ph type="ctrTitle"/>
          </p:nvPr>
        </p:nvSpPr>
        <p:spPr>
          <a:xfrm>
            <a:off x="729450" y="1322450"/>
            <a:ext cx="7688100" cy="108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000000"/>
                </a:solidFill>
              </a:rPr>
              <a:t>Demo (</a:t>
            </a:r>
            <a:r>
              <a:rPr lang="en" sz="4800">
                <a:solidFill>
                  <a:srgbClr val="000000"/>
                </a:solidFill>
              </a:rPr>
              <a:t>ec2 instances</a:t>
            </a:r>
            <a:r>
              <a:rPr lang="en" sz="4800">
                <a:solidFill>
                  <a:srgbClr val="000000"/>
                </a:solidFill>
              </a:rPr>
              <a:t>)</a:t>
            </a:r>
            <a:endParaRPr sz="4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470" name="Google Shape;470;p56"/>
          <p:cNvSpPr txBox="1"/>
          <p:nvPr>
            <p:ph idx="1" type="body"/>
          </p:nvPr>
        </p:nvSpPr>
        <p:spPr>
          <a:xfrm>
            <a:off x="729450" y="1853850"/>
            <a:ext cx="7688700" cy="32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https://medium.com/@pawel_dawczak/distributed-elixir-app-in-aws-pt2-5bd29aea922a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https://medium.com/@vishwasacharya/mastering-docker-container-deployment-on-aws-expert-tips-tricks-5b73b36296aa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https://aws.amazon.com/cli/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https://docs.aws.amazon.com/cli/latest/reference/ec2/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https://docs.aws.amazon.com/ec2/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https://hexdocs.pm/phoenix/channels.html</a:t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>
                <a:solidFill>
                  <a:schemeClr val="dk2"/>
                </a:solidFill>
              </a:rPr>
              <a:t>https://hexdocs.pm/phoenix_pubsub/Phoenix.PubSub.html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Repo</a:t>
            </a:r>
            <a:endParaRPr/>
          </a:p>
        </p:txBody>
      </p:sp>
      <p:sp>
        <p:nvSpPr>
          <p:cNvPr id="476" name="Google Shape;476;p57"/>
          <p:cNvSpPr txBox="1"/>
          <p:nvPr>
            <p:ph idx="1" type="body"/>
          </p:nvPr>
        </p:nvSpPr>
        <p:spPr>
          <a:xfrm>
            <a:off x="729450" y="1853850"/>
            <a:ext cx="7688700" cy="32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https://github.com/ohhi-vn/embedded_chat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" name="Google Shape;48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475" y="501175"/>
            <a:ext cx="8253029" cy="464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6" name="Google Shape;48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288" y="505450"/>
            <a:ext cx="8245416" cy="463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Ohhi team (https://ohhi.vn)</a:t>
            </a:r>
            <a:endParaRPr/>
          </a:p>
        </p:txBody>
      </p:sp>
      <p:sp>
        <p:nvSpPr>
          <p:cNvPr id="269" name="Google Shape;269;p3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Started from January 2023.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Came from Erlang’s world.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Focus to Elixir ecosystem.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Have some open source projects (https://github.com/ohhi-vn).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Try to make new funny thing for people.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Contact: info@ohhi.vn</a:t>
            </a:r>
            <a:endParaRPr sz="14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</a:t>
            </a:r>
            <a:endParaRPr/>
          </a:p>
        </p:txBody>
      </p:sp>
      <p:sp>
        <p:nvSpPr>
          <p:cNvPr id="275" name="Google Shape;275;p3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Software Engineer with 5+ years experience working with Erlang ecosystem.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1+ year with Elixir.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Current company and position: </a:t>
            </a: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Cisco Consultant at Adabeat company</a:t>
            </a: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My linkedIn: Tam Nhat Ly (http://linkedin.com/in/tam-nhat-ly)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building, skyscraper&#10;&#10;Description automatically generated" id="280" name="Google Shape;280;p35"/>
          <p:cNvPicPr preferRelativeResize="0"/>
          <p:nvPr/>
        </p:nvPicPr>
        <p:blipFill rotWithShape="1">
          <a:blip r:embed="rId3">
            <a:alphaModFix/>
          </a:blip>
          <a:srcRect b="38626" l="10936" r="0" t="2445"/>
          <a:stretch/>
        </p:blipFill>
        <p:spPr>
          <a:xfrm>
            <a:off x="0" y="0"/>
            <a:ext cx="81438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5"/>
          <p:cNvSpPr/>
          <p:nvPr/>
        </p:nvSpPr>
        <p:spPr>
          <a:xfrm>
            <a:off x="7318618" y="0"/>
            <a:ext cx="1825500" cy="5143500"/>
          </a:xfrm>
          <a:prstGeom prst="rect">
            <a:avLst/>
          </a:prstGeom>
          <a:solidFill>
            <a:srgbClr val="E9784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35"/>
          <p:cNvSpPr txBox="1"/>
          <p:nvPr/>
        </p:nvSpPr>
        <p:spPr>
          <a:xfrm>
            <a:off x="275152" y="252025"/>
            <a:ext cx="3657000" cy="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900" u="none" cap="none" strike="noStrike">
                <a:solidFill>
                  <a:srgbClr val="0C0C0C"/>
                </a:solidFill>
                <a:latin typeface="Raleway"/>
                <a:ea typeface="Raleway"/>
                <a:cs typeface="Raleway"/>
                <a:sym typeface="Raleway"/>
              </a:rPr>
              <a:t>Architecture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83" name="Google Shape;283;p35"/>
          <p:cNvGrpSpPr/>
          <p:nvPr/>
        </p:nvGrpSpPr>
        <p:grpSpPr>
          <a:xfrm>
            <a:off x="7318603" y="68"/>
            <a:ext cx="1024497" cy="1024497"/>
            <a:chOff x="7034359" y="1715406"/>
            <a:chExt cx="1717802" cy="1717801"/>
          </a:xfrm>
        </p:grpSpPr>
        <p:sp>
          <p:nvSpPr>
            <p:cNvPr id="284" name="Google Shape;284;p35"/>
            <p:cNvSpPr/>
            <p:nvPr/>
          </p:nvSpPr>
          <p:spPr>
            <a:xfrm rot="-5400000">
              <a:off x="7897612" y="1730261"/>
              <a:ext cx="869400" cy="839700"/>
            </a:xfrm>
            <a:prstGeom prst="rtTriangle">
              <a:avLst/>
            </a:pr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35"/>
            <p:cNvSpPr/>
            <p:nvPr/>
          </p:nvSpPr>
          <p:spPr>
            <a:xfrm>
              <a:off x="7912462" y="2584807"/>
              <a:ext cx="832500" cy="848400"/>
            </a:xfrm>
            <a:prstGeom prst="rtTriangle">
              <a:avLst/>
            </a:pr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35"/>
            <p:cNvSpPr/>
            <p:nvPr/>
          </p:nvSpPr>
          <p:spPr>
            <a:xfrm rot="5400000">
              <a:off x="7045081" y="2574305"/>
              <a:ext cx="848400" cy="869400"/>
            </a:xfrm>
            <a:prstGeom prst="rtTriangle">
              <a:avLst/>
            </a:pr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35"/>
            <p:cNvSpPr/>
            <p:nvPr/>
          </p:nvSpPr>
          <p:spPr>
            <a:xfrm rot="10800000">
              <a:off x="7034359" y="1715406"/>
              <a:ext cx="878100" cy="869400"/>
            </a:xfrm>
            <a:prstGeom prst="rtTriangle">
              <a:avLst/>
            </a:pr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8" name="Google Shape;288;p35"/>
          <p:cNvGrpSpPr/>
          <p:nvPr/>
        </p:nvGrpSpPr>
        <p:grpSpPr>
          <a:xfrm>
            <a:off x="7322512" y="1028862"/>
            <a:ext cx="1026765" cy="1015803"/>
            <a:chOff x="7038788" y="3433044"/>
            <a:chExt cx="1721605" cy="1703225"/>
          </a:xfrm>
        </p:grpSpPr>
        <p:sp>
          <p:nvSpPr>
            <p:cNvPr id="289" name="Google Shape;289;p35"/>
            <p:cNvSpPr/>
            <p:nvPr/>
          </p:nvSpPr>
          <p:spPr>
            <a:xfrm>
              <a:off x="7040913" y="3433101"/>
              <a:ext cx="1719480" cy="1703013"/>
            </a:xfrm>
            <a:custGeom>
              <a:rect b="b" l="l" r="r" t="t"/>
              <a:pathLst>
                <a:path extrusionOk="0" h="2285924" w="2277457">
                  <a:moveTo>
                    <a:pt x="356" y="0"/>
                  </a:moveTo>
                  <a:lnTo>
                    <a:pt x="1137892" y="0"/>
                  </a:lnTo>
                  <a:lnTo>
                    <a:pt x="1143371" y="108497"/>
                  </a:lnTo>
                  <a:cubicBezTo>
                    <a:pt x="1201245" y="678371"/>
                    <a:pt x="1682522" y="1123076"/>
                    <a:pt x="2267664" y="1123076"/>
                  </a:cubicBezTo>
                  <a:lnTo>
                    <a:pt x="2277457" y="1122582"/>
                  </a:lnTo>
                  <a:lnTo>
                    <a:pt x="2277457" y="2285924"/>
                  </a:lnTo>
                  <a:lnTo>
                    <a:pt x="2045941" y="2274233"/>
                  </a:lnTo>
                  <a:cubicBezTo>
                    <a:pt x="896767" y="2157528"/>
                    <a:pt x="0" y="1187014"/>
                    <a:pt x="0" y="7049"/>
                  </a:cubicBezTo>
                  <a:close/>
                </a:path>
              </a:pathLst>
            </a:cu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35"/>
            <p:cNvSpPr/>
            <p:nvPr/>
          </p:nvSpPr>
          <p:spPr>
            <a:xfrm>
              <a:off x="7038788" y="3433044"/>
              <a:ext cx="1703834" cy="1703225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871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1" name="Google Shape;291;p35"/>
          <p:cNvGrpSpPr/>
          <p:nvPr/>
        </p:nvGrpSpPr>
        <p:grpSpPr>
          <a:xfrm>
            <a:off x="7317562" y="3092856"/>
            <a:ext cx="1051492" cy="1048183"/>
            <a:chOff x="7038017" y="5132813"/>
            <a:chExt cx="1731705" cy="1726257"/>
          </a:xfrm>
        </p:grpSpPr>
        <p:sp>
          <p:nvSpPr>
            <p:cNvPr id="292" name="Google Shape;292;p35"/>
            <p:cNvSpPr/>
            <p:nvPr/>
          </p:nvSpPr>
          <p:spPr>
            <a:xfrm rot="5400000">
              <a:off x="7051923" y="5132814"/>
              <a:ext cx="1717800" cy="1717800"/>
            </a:xfrm>
            <a:prstGeom prst="rtTriangle">
              <a:avLst/>
            </a:pr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35"/>
            <p:cNvSpPr/>
            <p:nvPr/>
          </p:nvSpPr>
          <p:spPr>
            <a:xfrm rot="5400000">
              <a:off x="7028463" y="5142367"/>
              <a:ext cx="870720" cy="851613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35"/>
            <p:cNvSpPr/>
            <p:nvPr/>
          </p:nvSpPr>
          <p:spPr>
            <a:xfrm rot="-5400000">
              <a:off x="7911279" y="6002306"/>
              <a:ext cx="856256" cy="857271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5"/>
            <p:cNvSpPr/>
            <p:nvPr/>
          </p:nvSpPr>
          <p:spPr>
            <a:xfrm>
              <a:off x="7521075" y="5607249"/>
              <a:ext cx="758400" cy="758400"/>
            </a:xfrm>
            <a:prstGeom prst="ellipse">
              <a:avLst/>
            </a:prstGeom>
            <a:solidFill>
              <a:srgbClr val="E871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6" name="Google Shape;296;p35"/>
          <p:cNvGrpSpPr/>
          <p:nvPr/>
        </p:nvGrpSpPr>
        <p:grpSpPr>
          <a:xfrm>
            <a:off x="7846023" y="4141042"/>
            <a:ext cx="1026765" cy="1015803"/>
            <a:chOff x="7038788" y="3433044"/>
            <a:chExt cx="1721605" cy="1703225"/>
          </a:xfrm>
        </p:grpSpPr>
        <p:sp>
          <p:nvSpPr>
            <p:cNvPr id="297" name="Google Shape;297;p35"/>
            <p:cNvSpPr/>
            <p:nvPr/>
          </p:nvSpPr>
          <p:spPr>
            <a:xfrm>
              <a:off x="7040913" y="3433101"/>
              <a:ext cx="1719480" cy="1703013"/>
            </a:xfrm>
            <a:custGeom>
              <a:rect b="b" l="l" r="r" t="t"/>
              <a:pathLst>
                <a:path extrusionOk="0" h="2285924" w="2277457">
                  <a:moveTo>
                    <a:pt x="356" y="0"/>
                  </a:moveTo>
                  <a:lnTo>
                    <a:pt x="1137892" y="0"/>
                  </a:lnTo>
                  <a:lnTo>
                    <a:pt x="1143371" y="108497"/>
                  </a:lnTo>
                  <a:cubicBezTo>
                    <a:pt x="1201245" y="678371"/>
                    <a:pt x="1682522" y="1123076"/>
                    <a:pt x="2267664" y="1123076"/>
                  </a:cubicBezTo>
                  <a:lnTo>
                    <a:pt x="2277457" y="1122582"/>
                  </a:lnTo>
                  <a:lnTo>
                    <a:pt x="2277457" y="2285924"/>
                  </a:lnTo>
                  <a:lnTo>
                    <a:pt x="2045941" y="2274233"/>
                  </a:lnTo>
                  <a:cubicBezTo>
                    <a:pt x="896767" y="2157528"/>
                    <a:pt x="0" y="1187014"/>
                    <a:pt x="0" y="7049"/>
                  </a:cubicBezTo>
                  <a:close/>
                </a:path>
              </a:pathLst>
            </a:cu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35"/>
            <p:cNvSpPr/>
            <p:nvPr/>
          </p:nvSpPr>
          <p:spPr>
            <a:xfrm>
              <a:off x="7038788" y="3433044"/>
              <a:ext cx="1703834" cy="1703225"/>
            </a:xfrm>
            <a:custGeom>
              <a:rect b="b" l="l" r="r" t="t"/>
              <a:pathLst>
                <a:path extrusionOk="0" h="1131711" w="1157103">
                  <a:moveTo>
                    <a:pt x="0" y="1131711"/>
                  </a:moveTo>
                  <a:lnTo>
                    <a:pt x="0" y="0"/>
                  </a:lnTo>
                  <a:lnTo>
                    <a:pt x="14826" y="0"/>
                  </a:lnTo>
                  <a:lnTo>
                    <a:pt x="20014" y="102755"/>
                  </a:lnTo>
                  <a:cubicBezTo>
                    <a:pt x="74645" y="640695"/>
                    <a:pt x="502308" y="1068358"/>
                    <a:pt x="1040248" y="1122989"/>
                  </a:cubicBezTo>
                  <a:lnTo>
                    <a:pt x="1157103" y="1128890"/>
                  </a:lnTo>
                  <a:lnTo>
                    <a:pt x="1157103" y="1131711"/>
                  </a:lnTo>
                  <a:close/>
                </a:path>
              </a:pathLst>
            </a:custGeom>
            <a:solidFill>
              <a:srgbClr val="E8713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9" name="Google Shape;299;p35"/>
          <p:cNvGrpSpPr/>
          <p:nvPr/>
        </p:nvGrpSpPr>
        <p:grpSpPr>
          <a:xfrm>
            <a:off x="8344834" y="2044533"/>
            <a:ext cx="799626" cy="1025936"/>
            <a:chOff x="8757461" y="5138738"/>
            <a:chExt cx="1717778" cy="1720214"/>
          </a:xfrm>
        </p:grpSpPr>
        <p:sp>
          <p:nvSpPr>
            <p:cNvPr id="300" name="Google Shape;300;p35"/>
            <p:cNvSpPr/>
            <p:nvPr/>
          </p:nvSpPr>
          <p:spPr>
            <a:xfrm>
              <a:off x="8757461" y="5138738"/>
              <a:ext cx="860107" cy="1720214"/>
            </a:xfrm>
            <a:custGeom>
              <a:rect b="b" l="l" r="r" t="t"/>
              <a:pathLst>
                <a:path extrusionOk="0" h="2285999" w="1143000">
                  <a:moveTo>
                    <a:pt x="0" y="0"/>
                  </a:moveTo>
                  <a:cubicBezTo>
                    <a:pt x="631261" y="0"/>
                    <a:pt x="1143000" y="511739"/>
                    <a:pt x="1143000" y="1143000"/>
                  </a:cubicBezTo>
                  <a:cubicBezTo>
                    <a:pt x="1143000" y="1734807"/>
                    <a:pt x="693229" y="2221566"/>
                    <a:pt x="116865" y="2280099"/>
                  </a:cubicBezTo>
                  <a:lnTo>
                    <a:pt x="20" y="2285999"/>
                  </a:lnTo>
                  <a:lnTo>
                    <a:pt x="0" y="2285999"/>
                  </a:lnTo>
                  <a:close/>
                </a:path>
              </a:pathLst>
            </a:custGeom>
            <a:solidFill>
              <a:srgbClr val="E7693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5"/>
            <p:cNvSpPr/>
            <p:nvPr/>
          </p:nvSpPr>
          <p:spPr>
            <a:xfrm flipH="1">
              <a:off x="9615132" y="5138738"/>
              <a:ext cx="860107" cy="1720214"/>
            </a:xfrm>
            <a:custGeom>
              <a:rect b="b" l="l" r="r" t="t"/>
              <a:pathLst>
                <a:path extrusionOk="0" h="2285999" w="1143000">
                  <a:moveTo>
                    <a:pt x="0" y="0"/>
                  </a:moveTo>
                  <a:cubicBezTo>
                    <a:pt x="631261" y="0"/>
                    <a:pt x="1143000" y="511739"/>
                    <a:pt x="1143000" y="1143000"/>
                  </a:cubicBezTo>
                  <a:cubicBezTo>
                    <a:pt x="1143000" y="1734807"/>
                    <a:pt x="693229" y="2221566"/>
                    <a:pt x="116865" y="2280099"/>
                  </a:cubicBezTo>
                  <a:lnTo>
                    <a:pt x="20" y="2285999"/>
                  </a:lnTo>
                  <a:lnTo>
                    <a:pt x="0" y="2285999"/>
                  </a:lnTo>
                  <a:close/>
                </a:path>
              </a:pathLst>
            </a:custGeom>
            <a:solidFill>
              <a:srgbClr val="EA805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"/>
          <p:cNvSpPr txBox="1"/>
          <p:nvPr>
            <p:ph type="title"/>
          </p:nvPr>
        </p:nvSpPr>
        <p:spPr>
          <a:xfrm>
            <a:off x="729450" y="1318650"/>
            <a:ext cx="2137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</a:t>
            </a:r>
            <a:endParaRPr/>
          </a:p>
        </p:txBody>
      </p:sp>
      <p:sp>
        <p:nvSpPr>
          <p:cNvPr id="307" name="Google Shape;307;p36"/>
          <p:cNvSpPr txBox="1"/>
          <p:nvPr>
            <p:ph idx="1" type="body"/>
          </p:nvPr>
        </p:nvSpPr>
        <p:spPr>
          <a:xfrm>
            <a:off x="729450" y="2078875"/>
            <a:ext cx="2296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LiveView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Live Component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Java Scripts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Channels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PubSub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Ecto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Sqlite3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6"/>
          <p:cNvSpPr txBox="1"/>
          <p:nvPr>
            <p:ph type="title"/>
          </p:nvPr>
        </p:nvSpPr>
        <p:spPr>
          <a:xfrm>
            <a:off x="4768050" y="1318650"/>
            <a:ext cx="2137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309" name="Google Shape;309;p36"/>
          <p:cNvSpPr txBox="1"/>
          <p:nvPr>
            <p:ph idx="1" type="body"/>
          </p:nvPr>
        </p:nvSpPr>
        <p:spPr>
          <a:xfrm>
            <a:off x="4768050" y="2078875"/>
            <a:ext cx="2296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EC2 AWS</a:t>
            </a:r>
            <a:endParaRPr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endParaRPr/>
          </a:p>
        </p:txBody>
      </p:sp>
      <p:sp>
        <p:nvSpPr>
          <p:cNvPr id="315" name="Google Shape;315;p3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Store at </a:t>
            </a:r>
            <a:r>
              <a:rPr b="1"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lib/chat_service/room/</a:t>
            </a:r>
            <a:endParaRPr b="1" sz="15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Migrations are used to modify database schema over time: </a:t>
            </a:r>
            <a:r>
              <a:rPr b="1" lang="en" sz="1500">
                <a:solidFill>
                  <a:srgbClr val="0D0D0D"/>
                </a:solidFill>
                <a:latin typeface="Arial"/>
                <a:ea typeface="Arial"/>
                <a:cs typeface="Arial"/>
                <a:sym typeface="Arial"/>
              </a:rPr>
              <a:t>priv/repo/migrations/*_create_room_table.exs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8"/>
          <p:cNvSpPr txBox="1"/>
          <p:nvPr>
            <p:ph type="title"/>
          </p:nvPr>
        </p:nvSpPr>
        <p:spPr>
          <a:xfrm>
            <a:off x="431150" y="1327675"/>
            <a:ext cx="1765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pic>
        <p:nvPicPr>
          <p:cNvPr id="321" name="Google Shape;32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9075" y="46000"/>
            <a:ext cx="6718399" cy="465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9"/>
          <p:cNvSpPr txBox="1"/>
          <p:nvPr>
            <p:ph type="title"/>
          </p:nvPr>
        </p:nvSpPr>
        <p:spPr>
          <a:xfrm>
            <a:off x="282375" y="6091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 room page</a:t>
            </a:r>
            <a:endParaRPr/>
          </a:p>
        </p:txBody>
      </p:sp>
      <p:pic>
        <p:nvPicPr>
          <p:cNvPr id="327" name="Google Shape;32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38" y="1871175"/>
            <a:ext cx="9049124" cy="192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